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3" r:id="rId6"/>
    <p:sldId id="268" r:id="rId7"/>
    <p:sldId id="266" r:id="rId8"/>
    <p:sldId id="271" r:id="rId9"/>
    <p:sldId id="258" r:id="rId10"/>
  </p:sldIdLst>
  <p:sldSz cx="134112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646133"/>
            <a:ext cx="1139952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1" y="535517"/>
            <a:ext cx="289179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1" y="535517"/>
            <a:ext cx="850773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3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18"/>
            <a:ext cx="1156716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5"/>
            <a:ext cx="1156716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19"/>
            <a:ext cx="115671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1" y="2465706"/>
            <a:ext cx="5701507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1" y="3674110"/>
            <a:ext cx="5701507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26"/>
            <a:ext cx="678942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26"/>
            <a:ext cx="678942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020" y="535519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FA61-55A8-4052-9155-D2785B916C3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49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8E4F-3A25-4CCD-9931-8FB36990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's eye view of a small town&#10;&#10;Description automatically generated with medium confidence">
            <a:extLst>
              <a:ext uri="{FF2B5EF4-FFF2-40B4-BE49-F238E27FC236}">
                <a16:creationId xmlns:a16="http://schemas.microsoft.com/office/drawing/2014/main" id="{FE9A6602-E3B2-42AD-A192-990C51A2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9392"/>
            <a:ext cx="12167616" cy="8476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645386-E4F0-4F3D-8E0C-EA360C8028A8}"/>
              </a:ext>
            </a:extLst>
          </p:cNvPr>
          <p:cNvSpPr txBox="1"/>
          <p:nvPr/>
        </p:nvSpPr>
        <p:spPr>
          <a:xfrm>
            <a:off x="1993380" y="1223319"/>
            <a:ext cx="97236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University Advancement Report to the UT Martin Advisory Board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/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“We Are The Peddlers Of Hope”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CDC82-5849-4D7C-B7CF-15C77CC12A10}"/>
              </a:ext>
            </a:extLst>
          </p:cNvPr>
          <p:cNvSpPr txBox="1"/>
          <p:nvPr/>
        </p:nvSpPr>
        <p:spPr>
          <a:xfrm>
            <a:off x="3149377" y="9181950"/>
            <a:ext cx="709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Division of University Advancement</a:t>
            </a:r>
          </a:p>
          <a:p>
            <a:pPr algn="ctr"/>
            <a:r>
              <a:rPr lang="en-US" sz="2000" dirty="0">
                <a:latin typeface="Goudy Old Style" panose="02020502050305020303" pitchFamily="18" charset="0"/>
              </a:rPr>
              <a:t>Alumni      Development      Advancement Services</a:t>
            </a:r>
          </a:p>
        </p:txBody>
      </p:sp>
      <p:pic>
        <p:nvPicPr>
          <p:cNvPr id="3" name="Graphic 2" descr="Diamond Suit with solid fill">
            <a:extLst>
              <a:ext uri="{FF2B5EF4-FFF2-40B4-BE49-F238E27FC236}">
                <a16:creationId xmlns:a16="http://schemas.microsoft.com/office/drawing/2014/main" id="{3AB94A8F-510B-44F8-B08B-D07FAD80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3547" y="9606425"/>
            <a:ext cx="283366" cy="283366"/>
          </a:xfrm>
          <a:prstGeom prst="rect">
            <a:avLst/>
          </a:prstGeom>
        </p:spPr>
      </p:pic>
      <p:pic>
        <p:nvPicPr>
          <p:cNvPr id="8" name="Graphic 7" descr="Diamond Suit with solid fill">
            <a:extLst>
              <a:ext uri="{FF2B5EF4-FFF2-40B4-BE49-F238E27FC236}">
                <a16:creationId xmlns:a16="http://schemas.microsoft.com/office/drawing/2014/main" id="{67B521E6-1149-4F5E-BCF7-0B245842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9688" y="9606425"/>
            <a:ext cx="283366" cy="2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3C0765-DA76-416A-AC06-AF3997EAF30D}"/>
              </a:ext>
            </a:extLst>
          </p:cNvPr>
          <p:cNvSpPr txBox="1"/>
          <p:nvPr/>
        </p:nvSpPr>
        <p:spPr>
          <a:xfrm>
            <a:off x="514350" y="463112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65903-FD8C-467E-893C-89AD06BAB545}"/>
              </a:ext>
            </a:extLst>
          </p:cNvPr>
          <p:cNvSpPr txBox="1"/>
          <p:nvPr/>
        </p:nvSpPr>
        <p:spPr>
          <a:xfrm>
            <a:off x="596236" y="893718"/>
            <a:ext cx="10509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2000" dirty="0"/>
              <a:t>The following are the goals as set by the UT Foundation Board of Directors for overall fundraising: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Gift Goal   			$17,000,000   		Stretch Goal     $21,250,000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Donors Goal    	4,900         			Stretch Goal     5,100</a:t>
            </a:r>
          </a:p>
          <a:p>
            <a:endParaRPr lang="en-US" sz="2000" dirty="0"/>
          </a:p>
          <a:p>
            <a:r>
              <a:rPr lang="en-US" sz="2400" b="1" dirty="0">
                <a:highlight>
                  <a:srgbClr val="00FF00"/>
                </a:highlight>
              </a:rPr>
              <a:t>Total raised to date $11,861,608 from 4,776 donors</a:t>
            </a:r>
            <a:endParaRPr lang="en-US" sz="2800" b="1" dirty="0">
              <a:highlight>
                <a:srgbClr val="00FF00"/>
              </a:highlight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4C2D61E-B584-4755-9E4A-38493844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6" y="3540315"/>
            <a:ext cx="12803387" cy="58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94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E0B0E9D-803E-4A59-B07D-32CF6B00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3" y="976183"/>
            <a:ext cx="12817007" cy="82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B8CD78-F50F-458D-A791-4C353E35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99009"/>
              </p:ext>
            </p:extLst>
          </p:nvPr>
        </p:nvGraphicFramePr>
        <p:xfrm>
          <a:off x="633967" y="684258"/>
          <a:ext cx="11858712" cy="853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722">
                  <a:extLst>
                    <a:ext uri="{9D8B030D-6E8A-4147-A177-3AD203B41FA5}">
                      <a16:colId xmlns:a16="http://schemas.microsoft.com/office/drawing/2014/main" val="4217432602"/>
                    </a:ext>
                  </a:extLst>
                </a:gridCol>
                <a:gridCol w="3236999">
                  <a:extLst>
                    <a:ext uri="{9D8B030D-6E8A-4147-A177-3AD203B41FA5}">
                      <a16:colId xmlns:a16="http://schemas.microsoft.com/office/drawing/2014/main" val="2114429135"/>
                    </a:ext>
                  </a:extLst>
                </a:gridCol>
                <a:gridCol w="2132465">
                  <a:extLst>
                    <a:ext uri="{9D8B030D-6E8A-4147-A177-3AD203B41FA5}">
                      <a16:colId xmlns:a16="http://schemas.microsoft.com/office/drawing/2014/main" val="2526345871"/>
                    </a:ext>
                  </a:extLst>
                </a:gridCol>
                <a:gridCol w="927344">
                  <a:extLst>
                    <a:ext uri="{9D8B030D-6E8A-4147-A177-3AD203B41FA5}">
                      <a16:colId xmlns:a16="http://schemas.microsoft.com/office/drawing/2014/main" val="2491559032"/>
                    </a:ext>
                  </a:extLst>
                </a:gridCol>
                <a:gridCol w="3555182">
                  <a:extLst>
                    <a:ext uri="{9D8B030D-6E8A-4147-A177-3AD203B41FA5}">
                      <a16:colId xmlns:a16="http://schemas.microsoft.com/office/drawing/2014/main" val="658693908"/>
                    </a:ext>
                  </a:extLst>
                </a:gridCol>
              </a:tblGrid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Year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Total Amount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Donors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AG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4000879242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$2,000,000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2,571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$200,229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3039463526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$3,000,000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2,862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$258,372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2971402206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$3,000,000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3,215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$356,156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326229339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$4,000,000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3,687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$522,321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1807772573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$4,000,000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4,068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$722,659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3144882335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$11,000,000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3,890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$634,962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273833388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$7,000,000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4,279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$757,281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3072899473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2019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$29,000,000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4,649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$693,998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2208542734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$10,000,000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5,143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$844,367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247617832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$87,000,000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5,001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$882,599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1380266255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2022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$17,000,000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4,833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$857,839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416300711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2023FYTD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$11,861,608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4,776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$739,465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519675866"/>
                  </a:ext>
                </a:extLst>
              </a:tr>
              <a:tr h="616595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1221531535"/>
                  </a:ext>
                </a:extLst>
              </a:tr>
              <a:tr h="56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Avg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$   15,738,467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4081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$      622,521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30" marR="24130" marT="24130" marB="0" anchor="b"/>
                </a:tc>
                <a:extLst>
                  <a:ext uri="{0D108BD9-81ED-4DB2-BD59-A6C34878D82A}">
                    <a16:rowId xmlns:a16="http://schemas.microsoft.com/office/drawing/2014/main" val="108518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5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667554-B064-4C11-B7B6-4E0B5322C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5" b="17762"/>
          <a:stretch/>
        </p:blipFill>
        <p:spPr>
          <a:xfrm>
            <a:off x="20" y="10"/>
            <a:ext cx="13411180" cy="544222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E8C11-0C84-4C52-B1CB-4E9E79E6D671}"/>
              </a:ext>
            </a:extLst>
          </p:cNvPr>
          <p:cNvSpPr txBox="1"/>
          <p:nvPr/>
        </p:nvSpPr>
        <p:spPr>
          <a:xfrm>
            <a:off x="926757" y="5504180"/>
            <a:ext cx="11953577" cy="4331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and beyond…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Complete RISE Campaign</a:t>
            </a:r>
            <a:br>
              <a:rPr lang="en-US" sz="2400" b="1" dirty="0"/>
            </a:br>
            <a:endParaRPr lang="en-US" sz="2400" b="1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Planning for next campaign</a:t>
            </a:r>
            <a:br>
              <a:rPr lang="en-US" sz="2400" b="1" dirty="0"/>
            </a:br>
            <a:endParaRPr lang="en-US" sz="2400" b="1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Building endowment to $100 million by 2030 </a:t>
            </a:r>
            <a:br>
              <a:rPr lang="en-US" sz="2400" b="1" dirty="0"/>
            </a:br>
            <a:endParaRPr lang="en-US" sz="2400" b="1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Celebrating 100</a:t>
            </a:r>
            <a:r>
              <a:rPr lang="en-US" sz="2400" b="1" baseline="30000" dirty="0"/>
              <a:t>th</a:t>
            </a:r>
            <a:r>
              <a:rPr lang="en-US" sz="2400" b="1" dirty="0"/>
              <a:t> year of organized athletics </a:t>
            </a:r>
            <a:br>
              <a:rPr lang="en-US" sz="2400" b="1" dirty="0"/>
            </a:br>
            <a:endParaRPr lang="en-US" sz="2400" b="1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Planning for </a:t>
            </a:r>
            <a:r>
              <a:rPr lang="en-US" sz="2400" b="1"/>
              <a:t>125</a:t>
            </a:r>
            <a:r>
              <a:rPr lang="en-US" sz="2400" b="1" baseline="30000"/>
              <a:t>th</a:t>
            </a:r>
            <a:r>
              <a:rPr lang="en-US" sz="2400" b="1"/>
              <a:t> anniversary </a:t>
            </a:r>
            <a:r>
              <a:rPr lang="en-US" sz="2400" b="1" dirty="0"/>
              <a:t>of our university founding</a:t>
            </a:r>
            <a:br>
              <a:rPr lang="en-US" sz="2400" b="1" dirty="0"/>
            </a:br>
            <a:endParaRPr lang="en-US" sz="2400" b="1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Continue to seek innovative ways to increase revenue for the foundation and the university</a:t>
            </a:r>
            <a:br>
              <a:rPr lang="en-US" sz="2400" b="1" dirty="0"/>
            </a:b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924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3BF4E0-895A-4F7D-B482-28C0D4A890AC}"/>
              </a:ext>
            </a:extLst>
          </p:cNvPr>
          <p:cNvSpPr txBox="1">
            <a:spLocks/>
          </p:cNvSpPr>
          <p:nvPr/>
        </p:nvSpPr>
        <p:spPr>
          <a:xfrm>
            <a:off x="5118847" y="7001541"/>
            <a:ext cx="3173506" cy="1107930"/>
          </a:xfrm>
          <a:prstGeom prst="rect">
            <a:avLst/>
          </a:prstGeom>
        </p:spPr>
        <p:txBody>
          <a:bodyPr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9E028-08D5-4114-828C-025D7953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64" y="3037504"/>
            <a:ext cx="3076227" cy="806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5FA6A-F98F-482C-866A-831708161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6" y="3151606"/>
            <a:ext cx="3472070" cy="48551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51EF8C49-0696-4897-ABD9-BFB26E4D4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5423406"/>
            <a:ext cx="5343525" cy="27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cdab0898-a0e3-49b5-9e28-e8ed388e521d" xsi:nil="true"/>
    <MigrationWizId xmlns="cdab0898-a0e3-49b5-9e28-e8ed388e521d" xsi:nil="true"/>
    <MigrationWizIdPermissions xmlns="cdab0898-a0e3-49b5-9e28-e8ed388e521d" xsi:nil="true"/>
    <MigrationWizIdPermissionLevels xmlns="cdab0898-a0e3-49b5-9e28-e8ed388e521d" xsi:nil="true"/>
    <MigrationWizIdSecurityGroups xmlns="cdab0898-a0e3-49b5-9e28-e8ed388e52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F3DE2A1E0FAB4DBB8CEE15DCADB906" ma:contentTypeVersion="10" ma:contentTypeDescription="Create a new document." ma:contentTypeScope="" ma:versionID="24940ab283e8c7749ecc90d9f711619f">
  <xsd:schema xmlns:xsd="http://www.w3.org/2001/XMLSchema" xmlns:xs="http://www.w3.org/2001/XMLSchema" xmlns:p="http://schemas.microsoft.com/office/2006/metadata/properties" xmlns:ns3="cdab0898-a0e3-49b5-9e28-e8ed388e521d" xmlns:ns4="39808cd1-85d4-4b8a-920f-2bd31488a434" targetNamespace="http://schemas.microsoft.com/office/2006/metadata/properties" ma:root="true" ma:fieldsID="fbebba652d2f29cc0bd627ea8cadff7c" ns3:_="" ns4:_="">
    <xsd:import namespace="cdab0898-a0e3-49b5-9e28-e8ed388e521d"/>
    <xsd:import namespace="39808cd1-85d4-4b8a-920f-2bd31488a434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0898-a0e3-49b5-9e28-e8ed388e521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08cd1-85d4-4b8a-920f-2bd31488a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9F4A5-6BDC-47D6-A8BE-04B732EEE516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39808cd1-85d4-4b8a-920f-2bd31488a434"/>
    <ds:schemaRef ds:uri="cdab0898-a0e3-49b5-9e28-e8ed388e521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75F485-4646-4AF8-80C7-1D6CDAA3A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1F08F-CB85-4D71-A3F9-31B28961F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b0898-a0e3-49b5-9e28-e8ed388e521d"/>
    <ds:schemaRef ds:uri="39808cd1-85d4-4b8a-920f-2bd31488a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3487</TotalTime>
  <Words>230</Words>
  <Application>Microsoft Office PowerPoint</Application>
  <PresentationFormat>Custom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Goudy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Deal, Charles T (Charley Deal)</dc:creator>
  <cp:lastModifiedBy>Sandefer, Judy A</cp:lastModifiedBy>
  <cp:revision>84</cp:revision>
  <cp:lastPrinted>2021-02-17T19:20:24Z</cp:lastPrinted>
  <dcterms:created xsi:type="dcterms:W3CDTF">2020-11-05T01:17:24Z</dcterms:created>
  <dcterms:modified xsi:type="dcterms:W3CDTF">2023-05-15T22:11:22Z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0x010100CAF3DE2A1E0FAB4DBB8CEE15DCADB906</vt:lpwstr>
  </property>
</Properties>
</file>